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300" r:id="rId26"/>
    <p:sldId id="301" r:id="rId27"/>
    <p:sldId id="303" r:id="rId28"/>
    <p:sldId id="302" r:id="rId29"/>
    <p:sldId id="305" r:id="rId30"/>
    <p:sldId id="304" r:id="rId31"/>
    <p:sldId id="307" r:id="rId32"/>
    <p:sldId id="306" r:id="rId33"/>
    <p:sldId id="308" r:id="rId34"/>
    <p:sldId id="309" r:id="rId35"/>
    <p:sldId id="310" r:id="rId36"/>
    <p:sldId id="298" r:id="rId37"/>
    <p:sldId id="297" r:id="rId38"/>
    <p:sldId id="312" r:id="rId39"/>
    <p:sldId id="314" r:id="rId40"/>
    <p:sldId id="315" r:id="rId41"/>
    <p:sldId id="316" r:id="rId42"/>
    <p:sldId id="317" r:id="rId43"/>
    <p:sldId id="299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45" autoAdjust="0"/>
    <p:restoredTop sz="90196" autoAdjust="0"/>
  </p:normalViewPr>
  <p:slideViewPr>
    <p:cSldViewPr snapToGrid="0">
      <p:cViewPr>
        <p:scale>
          <a:sx n="150" d="100"/>
          <a:sy n="150" d="100"/>
        </p:scale>
        <p:origin x="-634" y="-20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1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9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9101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הפחתת רעש, על מנת למנוע מציאת </a:t>
            </a:r>
            <a:r>
              <a:rPr lang="en-US" dirty="0"/>
              <a:t>edges</a:t>
            </a:r>
            <a:r>
              <a:rPr lang="he-IL" dirty="0"/>
              <a:t> מזויפים בטעות.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981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מציאת ה</a:t>
            </a:r>
            <a:r>
              <a:rPr lang="en-US" dirty="0"/>
              <a:t>edges</a:t>
            </a:r>
            <a:r>
              <a:rPr lang="he-IL" dirty="0"/>
              <a:t>, כי הם מגיבים הרבה יותר חזק לאופרטור. על ידי משקול של מה שבצדדים של ה</a:t>
            </a:r>
            <a:r>
              <a:rPr lang="en-US" dirty="0"/>
              <a:t>edge</a:t>
            </a:r>
            <a:r>
              <a:rPr lang="he-IL" dirty="0"/>
              <a:t>. ואם זה לא </a:t>
            </a:r>
            <a:r>
              <a:rPr lang="en-US" dirty="0"/>
              <a:t>edge</a:t>
            </a:r>
            <a:r>
              <a:rPr lang="he-IL" dirty="0"/>
              <a:t>, אז יש דמיון בין שמאל לימין ולכן יתאפס.</a:t>
            </a:r>
          </a:p>
          <a:p>
            <a:r>
              <a:rPr lang="he-IL" dirty="0"/>
              <a:t>בנוסף ניתן ככה ללמוד על כיוון של ה</a:t>
            </a:r>
            <a:r>
              <a:rPr lang="en-US" dirty="0"/>
              <a:t>edge</a:t>
            </a:r>
            <a:r>
              <a:rPr lang="he-IL" dirty="0"/>
              <a:t> בשביל להיעזר בזה אחר כך.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12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דיכוי של נקודות שכנראה לא באמת </a:t>
            </a:r>
            <a:r>
              <a:rPr lang="en-US" dirty="0"/>
              <a:t>edge</a:t>
            </a:r>
            <a:r>
              <a:rPr lang="he-IL" dirty="0"/>
              <a:t>, על ידי השוואה של </a:t>
            </a:r>
            <a:r>
              <a:rPr lang="he-IL" dirty="0" err="1"/>
              <a:t>הגרדיאנט</a:t>
            </a:r>
            <a:r>
              <a:rPr lang="he-IL" dirty="0"/>
              <a:t> לעומת זה של השכנים לפי הכיוון!!</a:t>
            </a:r>
          </a:p>
          <a:p>
            <a:r>
              <a:rPr lang="he-IL" dirty="0"/>
              <a:t>מי שהכי חזק נשאר.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746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שימוש ב</a:t>
            </a:r>
            <a:r>
              <a:rPr lang="en-US" dirty="0"/>
              <a:t>threshold </a:t>
            </a:r>
            <a:r>
              <a:rPr lang="he-IL" dirty="0"/>
              <a:t>בשביל לסווג </a:t>
            </a:r>
            <a:r>
              <a:rPr lang="en-US" dirty="0" err="1"/>
              <a:t>edegs</a:t>
            </a:r>
            <a:r>
              <a:rPr lang="he-IL" dirty="0"/>
              <a:t> בעוצמות </a:t>
            </a:r>
            <a:r>
              <a:rPr lang="he-IL" dirty="0" err="1"/>
              <a:t>גרדיאנט</a:t>
            </a:r>
            <a:r>
              <a:rPr lang="he-IL" dirty="0"/>
              <a:t> שונות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8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חיבור </a:t>
            </a:r>
            <a:r>
              <a:rPr lang="en-US" dirty="0"/>
              <a:t>edges</a:t>
            </a:r>
            <a:r>
              <a:rPr lang="he-IL" dirty="0"/>
              <a:t> חלשים כי הם תכלס חלק מאותו קו!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3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04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31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61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953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27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ג'/אלול/תשפ"ד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0"/>
          <a:stretch/>
        </p:blipFill>
        <p:spPr>
          <a:xfrm>
            <a:off x="1788305" y="2152297"/>
            <a:ext cx="7887801" cy="31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08053" y="371618"/>
            <a:ext cx="917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5AFD6BD-E34A-28C5-7578-BDCA15A0EBD1}"/>
              </a:ext>
            </a:extLst>
          </p:cNvPr>
          <p:cNvSpPr/>
          <p:nvPr/>
        </p:nvSpPr>
        <p:spPr>
          <a:xfrm>
            <a:off x="1642565" y="1477828"/>
            <a:ext cx="953658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discretize our space, what guarantees that we still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  intersections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30293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CC10A4-0C7A-514E-6303-4BC0F3FA2A61}"/>
              </a:ext>
            </a:extLst>
          </p:cNvPr>
          <p:cNvGrpSpPr/>
          <p:nvPr/>
        </p:nvGrpSpPr>
        <p:grpSpPr>
          <a:xfrm>
            <a:off x="1800745" y="2706139"/>
            <a:ext cx="7418691" cy="3191396"/>
            <a:chOff x="1646888" y="1143114"/>
            <a:chExt cx="7418691" cy="3191396"/>
          </a:xfrm>
        </p:grpSpPr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89FCF143-FB66-2D09-9673-CF251B36329E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6264182E-8082-AF08-256D-882223FB9EDF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/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757" t="-13158" r="-25676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/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A58F919-FB4D-7E17-DDFE-7A890BBB5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9FE8D526-04E4-EBF4-83AF-E3011A1B11D4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FE446F17-879B-CD77-3D47-D49D888D1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F5AE5B0-E771-92CD-D2C2-676E3C5228E9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2E19C49-30A0-5354-590C-E048597834C3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8F1F9DC-53F0-F12D-B26D-7ED96DB57658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BF0E2E66-0777-2359-8B3D-61461DE23A49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BD9587F-2EED-BF87-197F-C34A7E394667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/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r="-1382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650" t="-11667" r="-37864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BB6FD95-A9B9-2E2C-28EB-06008C28C05F}"/>
              </a:ext>
            </a:extLst>
          </p:cNvPr>
          <p:cNvSpPr/>
          <p:nvPr/>
        </p:nvSpPr>
        <p:spPr>
          <a:xfrm>
            <a:off x="3674308" y="3314702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/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blipFill>
                <a:blip r:embed="rId10"/>
                <a:stretch>
                  <a:fillRect l="-12621" t="-11667" r="-388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תמונה 35">
            <a:extLst>
              <a:ext uri="{FF2B5EF4-FFF2-40B4-BE49-F238E27FC236}">
                <a16:creationId xmlns:a16="http://schemas.microsoft.com/office/drawing/2014/main" id="{ECEF72DE-5204-AC67-25A4-3234EBE4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212" y="2992192"/>
            <a:ext cx="2426233" cy="240697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258D479-7A56-7C26-4679-861E251BA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019" y="2992192"/>
            <a:ext cx="2426229" cy="2413426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3DDE0654-F060-E2CB-6DCE-3A632D56DC33}"/>
              </a:ext>
            </a:extLst>
          </p:cNvPr>
          <p:cNvSpPr/>
          <p:nvPr/>
        </p:nvSpPr>
        <p:spPr>
          <a:xfrm>
            <a:off x="7149028" y="5062901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877C4D1C-72BA-4347-635B-5A0373CECB82}"/>
              </a:ext>
            </a:extLst>
          </p:cNvPr>
          <p:cNvCxnSpPr>
            <a:cxnSpLocks/>
          </p:cNvCxnSpPr>
          <p:nvPr/>
        </p:nvCxnSpPr>
        <p:spPr>
          <a:xfrm flipV="1">
            <a:off x="7136836" y="2989675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30067AD7-F28B-9852-DD2D-E64F3B54E74D}"/>
              </a:ext>
            </a:extLst>
          </p:cNvPr>
          <p:cNvCxnSpPr>
            <a:cxnSpLocks/>
          </p:cNvCxnSpPr>
          <p:nvPr/>
        </p:nvCxnSpPr>
        <p:spPr>
          <a:xfrm flipV="1">
            <a:off x="7258762" y="2987349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7B0CE5D2-F3E8-2A4C-318C-25F4061FB014}"/>
              </a:ext>
            </a:extLst>
          </p:cNvPr>
          <p:cNvCxnSpPr>
            <a:cxnSpLocks/>
          </p:cNvCxnSpPr>
          <p:nvPr/>
        </p:nvCxnSpPr>
        <p:spPr>
          <a:xfrm>
            <a:off x="6463019" y="5062901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957D83DD-1203-358B-EC57-2D57561089D2}"/>
              </a:ext>
            </a:extLst>
          </p:cNvPr>
          <p:cNvCxnSpPr>
            <a:cxnSpLocks/>
          </p:cNvCxnSpPr>
          <p:nvPr/>
        </p:nvCxnSpPr>
        <p:spPr>
          <a:xfrm>
            <a:off x="6463019" y="5164604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911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C59F327A-CF32-44A8-1D7B-94BA1EA7E5AA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B5E35EF-4DE3-D6EA-4811-5CED2E74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5" y="2499806"/>
            <a:ext cx="3626073" cy="3409126"/>
          </a:xfrm>
          <a:prstGeom prst="rect">
            <a:avLst/>
          </a:prstGeom>
        </p:spPr>
      </p:pic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E4EE0E45-F401-7F0A-86B6-F6C563C4E901}"/>
              </a:ext>
            </a:extLst>
          </p:cNvPr>
          <p:cNvCxnSpPr>
            <a:cxnSpLocks/>
          </p:cNvCxnSpPr>
          <p:nvPr/>
        </p:nvCxnSpPr>
        <p:spPr>
          <a:xfrm>
            <a:off x="4641411" y="2499806"/>
            <a:ext cx="0" cy="3412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709629-C2C3-EE79-98FB-DFE8737FC9B3}"/>
              </a:ext>
            </a:extLst>
          </p:cNvPr>
          <p:cNvSpPr/>
          <p:nvPr/>
        </p:nvSpPr>
        <p:spPr>
          <a:xfrm>
            <a:off x="5362900" y="4192177"/>
            <a:ext cx="99353" cy="1017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15CC7594-8DF0-CB73-D23F-B8819B438A0C}"/>
              </a:ext>
            </a:extLst>
          </p:cNvPr>
          <p:cNvSpPr/>
          <p:nvPr/>
        </p:nvSpPr>
        <p:spPr>
          <a:xfrm>
            <a:off x="4591734" y="2851057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7EAFD174-9C5A-2AF4-9E1B-A7408443DBE0}"/>
              </a:ext>
            </a:extLst>
          </p:cNvPr>
          <p:cNvSpPr/>
          <p:nvPr/>
        </p:nvSpPr>
        <p:spPr>
          <a:xfrm>
            <a:off x="4600184" y="2067471"/>
            <a:ext cx="99353" cy="1017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/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blipFill>
                <a:blip r:embed="rId4"/>
                <a:stretch>
                  <a:fillRect t="-19868" r="-34104" b="-450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5E65BA8-B32D-B18E-3215-B377FF52E2E5}"/>
              </a:ext>
            </a:extLst>
          </p:cNvPr>
          <p:cNvCxnSpPr/>
          <p:nvPr/>
        </p:nvCxnSpPr>
        <p:spPr>
          <a:xfrm>
            <a:off x="4047285" y="3532909"/>
            <a:ext cx="36260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902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4115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4232 0.12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7 L 0.02435 0.03703 L 0.04232 0.158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9456" y="1294948"/>
            <a:ext cx="5198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/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intersection point to uphold: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blipFill>
                <a:blip r:embed="rId3"/>
                <a:stretch>
                  <a:fillRect l="-1874" t="-5076" r="-2205" b="-12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/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line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blipFill>
                <a:blip r:embed="rId4"/>
                <a:stretch>
                  <a:fillRect l="-1849" t="-13158" r="-3963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/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blipFill>
                <a:blip r:embed="rId5"/>
                <a:stretch>
                  <a:fillRect t="-14667" r="-977" b="-34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/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any discretization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and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denote closest from left and closest from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blipFill>
                <a:blip r:embed="rId6"/>
                <a:stretch>
                  <a:fillRect l="-1304" t="-53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/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Since intersection is unique,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so on.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blipFill>
                <a:blip r:embed="rId7"/>
                <a:stretch>
                  <a:fillRect l="-1034" t="-13158" r="-2328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/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discretization steps: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blipFill>
                <a:blip r:embed="rId8"/>
                <a:stretch>
                  <a:fillRect l="-1481" t="-13750" r="-3069" b="-27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/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blipFill>
                <a:blip r:embed="rId9"/>
                <a:stretch>
                  <a:fillRect l="-1286" t="-8140" r="-2868" b="-244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100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/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algorithm, in  iteration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000" b="0" i="0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1: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2: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each will vote in the closest bin</a:t>
                </a:r>
                <a:b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the accumulator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blipFill>
                <a:blip r:embed="rId3"/>
                <a:stretch>
                  <a:fillRect l="-1577" t="-1663" r="-1183" b="-4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/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be rounded to the same bin</a:t>
                </a: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blipFill>
                <a:blip r:embed="rId4"/>
                <a:stretch>
                  <a:fillRect l="-1139" t="-10606" r="-664" b="-3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/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60045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/>
              <p:nvPr/>
            </p:nvSpPr>
            <p:spPr>
              <a:xfrm>
                <a:off x="1561754" y="23982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398233"/>
                <a:ext cx="7677038" cy="526939"/>
              </a:xfrm>
              <a:prstGeom prst="rect">
                <a:avLst/>
              </a:prstGeom>
              <a:blipFill>
                <a:blip r:embed="rId3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לבן 3">
            <a:extLst>
              <a:ext uri="{FF2B5EF4-FFF2-40B4-BE49-F238E27FC236}">
                <a16:creationId xmlns:a16="http://schemas.microsoft.com/office/drawing/2014/main" id="{E57E68C4-14D4-9DDC-9417-C38384F321C3}"/>
              </a:ext>
            </a:extLst>
          </p:cNvPr>
          <p:cNvSpPr/>
          <p:nvPr/>
        </p:nvSpPr>
        <p:spPr>
          <a:xfrm>
            <a:off x="1561754" y="2841657"/>
            <a:ext cx="44422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what we want to achieve!</a:t>
            </a:r>
          </a:p>
        </p:txBody>
      </p:sp>
    </p:spTree>
    <p:extLst>
      <p:ext uri="{BB962C8B-B14F-4D97-AF65-F5344CB8AC3E}">
        <p14:creationId xmlns:p14="http://schemas.microsoft.com/office/powerpoint/2010/main" val="2503363091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/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small, 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a linear approximation: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blipFill>
                <a:blip r:embed="rId3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4059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blipFill>
                <a:blip r:embed="rId3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137489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say: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blipFill>
                <a:blip r:embed="rId3"/>
                <a:stretch>
                  <a:fillRect l="-1301" t="-17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35098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this result we can say: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Rounding is executed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if we require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Completeness follows! </a:t>
                </a: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blipFill>
                <a:blip r:embed="rId3"/>
                <a:stretch>
                  <a:fillRect l="-14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7430"/>
      </p:ext>
    </p:extLst>
  </p:cSld>
  <p:clrMapOvr>
    <a:masterClrMapping/>
  </p:clrMapOvr>
  <p:transition spd="slow">
    <p:comb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4DDB125-39F0-F754-4C1C-4965D36C6527}"/>
              </a:ext>
            </a:extLst>
          </p:cNvPr>
          <p:cNvSpPr txBox="1"/>
          <p:nvPr/>
        </p:nvSpPr>
        <p:spPr>
          <a:xfrm>
            <a:off x="2291080" y="50604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completed Completeness!</a:t>
            </a:r>
          </a:p>
        </p:txBody>
      </p:sp>
    </p:spTree>
    <p:extLst>
      <p:ext uri="{BB962C8B-B14F-4D97-AF65-F5344CB8AC3E}">
        <p14:creationId xmlns:p14="http://schemas.microsoft.com/office/powerpoint/2010/main" val="36976610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7DDBDD7D-0DD1-5FB7-9F2E-B3B0BB164477}"/>
              </a:ext>
            </a:extLst>
          </p:cNvPr>
          <p:cNvSpPr/>
          <p:nvPr/>
        </p:nvSpPr>
        <p:spPr>
          <a:xfrm>
            <a:off x="1775349" y="5894013"/>
            <a:ext cx="8295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Edge Detection Pipeline</a:t>
            </a:r>
            <a:endParaRPr lang="he-I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1: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Gaussian smoothing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ענן, שחור ולבן, שמיים, צילום מאגר&#10;&#10;התיאור נוצר באופן אוטומטי">
            <a:extLst>
              <a:ext uri="{FF2B5EF4-FFF2-40B4-BE49-F238E27FC236}">
                <a16:creationId xmlns:a16="http://schemas.microsoft.com/office/drawing/2014/main" id="{2B900E18-DEE8-27D0-482E-61F0859B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6" y="2618147"/>
            <a:ext cx="2218053" cy="3124019"/>
          </a:xfrm>
          <a:prstGeom prst="rect">
            <a:avLst/>
          </a:prstGeom>
        </p:spPr>
      </p:pic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77" y="794540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blipFill>
                <a:blip r:embed="rId5"/>
                <a:stretch>
                  <a:fillRect r="-7273" b="-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7645"/>
      </p:ext>
    </p:extLst>
  </p:cSld>
  <p:clrMapOvr>
    <a:masterClrMapping/>
  </p:clrMapOvr>
  <p:transition spd="slow">
    <p:comb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2: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/>
              <a:t>Sobel operator</a:t>
            </a:r>
            <a:endParaRPr lang="en-US" sz="4800" b="0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0" y="2640188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blipFill>
                <a:blip r:embed="rId4"/>
                <a:stretch>
                  <a:fillRect r="-6838" b="-1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42" y="812853"/>
            <a:ext cx="2266717" cy="32373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/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blipFill>
                <a:blip r:embed="rId6"/>
                <a:stretch>
                  <a:fillRect r="-4453" b="-10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/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blipFill>
                <a:blip r:embed="rId7"/>
                <a:stretch>
                  <a:fillRect r="-74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/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blipFill>
                <a:blip r:embed="rId8"/>
                <a:stretch>
                  <a:fillRect r="-60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1498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3: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inning the edges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96" y="2587535"/>
            <a:ext cx="2266717" cy="323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450" y="794540"/>
            <a:ext cx="2266699" cy="3204643"/>
          </a:xfrm>
          <a:prstGeom prst="rect">
            <a:avLst/>
          </a:prstGeom>
        </p:spPr>
      </p:pic>
      <p:pic>
        <p:nvPicPr>
          <p:cNvPr id="1028" name="Picture 4" descr="Giant Panda Facts and Pictures">
            <a:extLst>
              <a:ext uri="{FF2B5EF4-FFF2-40B4-BE49-F238E27FC236}">
                <a16:creationId xmlns:a16="http://schemas.microsoft.com/office/drawing/2014/main" id="{D0736B11-FCB2-063C-A12F-6618722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6" y="921436"/>
            <a:ext cx="6112933" cy="458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7A0B6094-6AF8-92B6-1920-857DEE21DF49}"/>
              </a:ext>
            </a:extLst>
          </p:cNvPr>
          <p:cNvSpPr/>
          <p:nvPr/>
        </p:nvSpPr>
        <p:spPr>
          <a:xfrm>
            <a:off x="152400" y="4126079"/>
            <a:ext cx="9692640" cy="4022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53CDFC7-03C9-3ACA-7039-48B12D1EA5CF}"/>
              </a:ext>
            </a:extLst>
          </p:cNvPr>
          <p:cNvSpPr/>
          <p:nvPr/>
        </p:nvSpPr>
        <p:spPr>
          <a:xfrm>
            <a:off x="149824" y="4332013"/>
            <a:ext cx="969264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793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11458 -0.33426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4: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Double thresholding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33" y="2561904"/>
            <a:ext cx="2266699" cy="32046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14" y="859081"/>
            <a:ext cx="2242648" cy="3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838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5: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Hysteresis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308" y="2600572"/>
            <a:ext cx="2242648" cy="31550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69F7A70-3171-67D2-042C-CFEA15482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105" y="819318"/>
            <a:ext cx="2249724" cy="3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6227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blipFill>
                <a:blip r:embed="rId8"/>
                <a:stretch>
                  <a:fillRect t="-9836" r="-8029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1339</TotalTime>
  <Words>1379</Words>
  <Application>Microsoft Office PowerPoint</Application>
  <PresentationFormat>מסך רחב</PresentationFormat>
  <Paragraphs>369</Paragraphs>
  <Slides>44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44</vt:i4>
      </vt:variant>
    </vt:vector>
  </HeadingPairs>
  <TitlesOfParts>
    <vt:vector size="49" baseType="lpstr">
      <vt:lpstr>Aptos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565</cp:revision>
  <dcterms:created xsi:type="dcterms:W3CDTF">2024-09-02T17:21:32Z</dcterms:created>
  <dcterms:modified xsi:type="dcterms:W3CDTF">2024-09-06T07:33:00Z</dcterms:modified>
</cp:coreProperties>
</file>